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56" r:id="rId5"/>
    <p:sldId id="315" r:id="rId6"/>
    <p:sldId id="307" r:id="rId7"/>
    <p:sldId id="318" r:id="rId8"/>
    <p:sldId id="317" r:id="rId9"/>
    <p:sldId id="326" r:id="rId10"/>
    <p:sldId id="327" r:id="rId11"/>
    <p:sldId id="328" r:id="rId12"/>
    <p:sldId id="320" r:id="rId13"/>
    <p:sldId id="321" r:id="rId14"/>
    <p:sldId id="330" r:id="rId15"/>
    <p:sldId id="323" r:id="rId16"/>
    <p:sldId id="322" r:id="rId17"/>
    <p:sldId id="331" r:id="rId18"/>
    <p:sldId id="333" r:id="rId19"/>
    <p:sldId id="336" r:id="rId20"/>
    <p:sldId id="335" r:id="rId21"/>
    <p:sldId id="332" r:id="rId22"/>
    <p:sldId id="337" r:id="rId23"/>
    <p:sldId id="338" r:id="rId24"/>
    <p:sldId id="339" r:id="rId25"/>
    <p:sldId id="340" r:id="rId26"/>
    <p:sldId id="342" r:id="rId27"/>
    <p:sldId id="348" r:id="rId28"/>
    <p:sldId id="349" r:id="rId29"/>
    <p:sldId id="343" r:id="rId30"/>
    <p:sldId id="344" r:id="rId31"/>
    <p:sldId id="350" r:id="rId32"/>
    <p:sldId id="345" r:id="rId33"/>
    <p:sldId id="353" r:id="rId34"/>
    <p:sldId id="354" r:id="rId35"/>
    <p:sldId id="351" r:id="rId36"/>
    <p:sldId id="346" r:id="rId37"/>
    <p:sldId id="357" r:id="rId38"/>
    <p:sldId id="356" r:id="rId39"/>
    <p:sldId id="359" r:id="rId40"/>
    <p:sldId id="360" r:id="rId41"/>
    <p:sldId id="361" r:id="rId42"/>
    <p:sldId id="347" r:id="rId43"/>
    <p:sldId id="362" r:id="rId44"/>
    <p:sldId id="366" r:id="rId45"/>
    <p:sldId id="363" r:id="rId46"/>
    <p:sldId id="365" r:id="rId47"/>
    <p:sldId id="325" r:id="rId48"/>
    <p:sldId id="329" r:id="rId49"/>
    <p:sldId id="367" r:id="rId50"/>
    <p:sldId id="368" r:id="rId51"/>
    <p:sldId id="369" r:id="rId52"/>
    <p:sldId id="370" r:id="rId53"/>
    <p:sldId id="364" r:id="rId54"/>
    <p:sldId id="371" r:id="rId55"/>
    <p:sldId id="334" r:id="rId56"/>
    <p:sldId id="308" r:id="rId57"/>
    <p:sldId id="316" r:id="rId58"/>
    <p:sldId id="293" r:id="rId59"/>
    <p:sldId id="306" r:id="rId60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26/01/2026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3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Boxplot</a:t>
            </a:r>
            <a:r>
              <a:rPr lang="pt-BR" dirty="0"/>
              <a:t> (IQR) -&gt; usado quando as dados tem distribuições assimétricas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12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BE96-2C19-C317-F345-A0F58B3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9F738-3641-982D-DF14-18CC25D5B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1A17-E161-087C-8FF0-420CD8108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E132E-3E69-8E11-2C3C-D362D683B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34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39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051A-A66A-B286-1A74-E308F264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D327E-B406-7B9D-0E9B-F7881E75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19ACF-7FA1-B46B-AACB-19595580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B479F-5E22-C1A5-F869-73193D8A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00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Apoiar decisões de modelagem</a:t>
            </a:r>
          </a:p>
          <a:p>
            <a:r>
              <a:rPr lang="pt-BR" dirty="0"/>
              <a:t>Relações entre variáveis ajudam a:</a:t>
            </a:r>
          </a:p>
          <a:p>
            <a:r>
              <a:rPr lang="pt-BR" dirty="0"/>
              <a:t>selecionar atributos relevantes</a:t>
            </a:r>
          </a:p>
          <a:p>
            <a:r>
              <a:rPr lang="pt-BR" dirty="0"/>
              <a:t>remover variáveis redundantes</a:t>
            </a:r>
          </a:p>
          <a:p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r>
              <a:rPr lang="pt-BR" dirty="0"/>
              <a:t>escolher modelos adequados</a:t>
            </a:r>
          </a:p>
          <a:p>
            <a:r>
              <a:rPr lang="pt-BR" dirty="0"/>
              <a:t>📌 Exemplo:</a:t>
            </a:r>
          </a:p>
          <a:p>
            <a:r>
              <a:rPr lang="pt-BR" dirty="0"/>
              <a:t>Forte correlação linear → regressão linear pode funcionar bem</a:t>
            </a:r>
          </a:p>
          <a:p>
            <a:r>
              <a:rPr lang="pt-BR" dirty="0"/>
              <a:t>Relação não linear → árvore, kernel, redes neurais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7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998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O Perigo da "</a:t>
            </a:r>
            <a:r>
              <a:rPr lang="pt-BR" b="1" dirty="0" err="1"/>
              <a:t>Multicolinearidade</a:t>
            </a:r>
            <a:r>
              <a:rPr lang="pt-BR" b="1" dirty="0"/>
              <a:t>":</a:t>
            </a:r>
            <a:r>
              <a:rPr lang="pt-BR" dirty="0"/>
              <a:t> se duas variáveis têm correlação </a:t>
            </a:r>
            <a:r>
              <a:rPr lang="pt-BR" b="1" dirty="0"/>
              <a:t>0.99</a:t>
            </a:r>
            <a:r>
              <a:rPr lang="pt-BR" dirty="0"/>
              <a:t> (como "Temperatura em Celsius" e "Temperatura em Fahrenheit"), não precisamos de ambas. Manter as duas é redundância de dados e desperdício de processamento.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8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48C73-FE80-5A0E-AAB2-6D53AC55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8E4991-67A5-838C-479A-DBC8EEE2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E5373-528E-2363-FE2C-9960A8C1C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O Perigo da "</a:t>
            </a:r>
            <a:r>
              <a:rPr lang="pt-BR" b="1" dirty="0" err="1"/>
              <a:t>Multicolinearidade</a:t>
            </a:r>
            <a:r>
              <a:rPr lang="pt-BR" b="1" dirty="0"/>
              <a:t>":</a:t>
            </a:r>
            <a:r>
              <a:rPr lang="pt-BR" dirty="0"/>
              <a:t> se duas variáveis têm correlação </a:t>
            </a:r>
            <a:r>
              <a:rPr lang="pt-BR" b="1" dirty="0"/>
              <a:t>0.99</a:t>
            </a:r>
            <a:r>
              <a:rPr lang="pt-BR" dirty="0"/>
              <a:t> (como "Temperatura em Celsius" e "Temperatura em Fahrenheit"), não precisamos de ambas. Manter as duas é redundância de dados e desperdício de processamento.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5398A-7ACA-77A5-3109-0D06C4E61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851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79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Referencias</a:t>
            </a:r>
          </a:p>
          <a:p>
            <a:r>
              <a:rPr lang="pt-BR" dirty="0">
                <a:hlinkClick r:id="rId3"/>
              </a:rPr>
              <a:t>[1] https://www.kaggle.com/code/imoore/intro-to-exploratory-data-analysis-eda-in-python</a:t>
            </a:r>
            <a:endParaRPr lang="pt-BR" dirty="0"/>
          </a:p>
          <a:p>
            <a:r>
              <a:rPr lang="pt-BR" dirty="0"/>
              <a:t>[2] https://www.kaggle.com/code/rpsuraj/outlier-detection-techniques-simplified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inferior da caixa</a:t>
            </a:r>
            <a:r>
              <a:rPr lang="pt-BR" sz="2800" dirty="0"/>
              <a:t> → primeiro quartil (Q1): 25% dos dados estão abaixo desse 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superior da caixa</a:t>
            </a:r>
            <a:r>
              <a:rPr lang="pt-BR" sz="2800" dirty="0"/>
              <a:t> → terceiro quartil (Q3): 75% dos dados estão abaixo desse valor.</a:t>
            </a:r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Caixa </a:t>
            </a:r>
            <a:r>
              <a:rPr lang="pt-BR" sz="2800" dirty="0"/>
              <a:t>→ intervalo interquartil (IQR = Q3-Q1): mostra a variabilidade dos dados em torno da mediana.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caixa</a:t>
            </a:r>
            <a:r>
              <a:rPr lang="pt-BR" sz="2800" dirty="0"/>
              <a:t> → bigodes (</a:t>
            </a:r>
            <a:r>
              <a:rPr lang="pt-BR" sz="2800" i="1" dirty="0" err="1"/>
              <a:t>whiskers</a:t>
            </a:r>
            <a:r>
              <a:rPr lang="pt-BR" sz="2800" dirty="0"/>
              <a:t>): vão até o menor e maior valores que não são </a:t>
            </a:r>
            <a:r>
              <a:rPr lang="pt-BR" sz="2800" i="1" dirty="0" err="1"/>
              <a:t>outliers</a:t>
            </a:r>
            <a:r>
              <a:rPr lang="pt-BR" sz="2800" dirty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Os limites são geralmente definidos 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fora dos bigodes </a:t>
            </a:r>
            <a:r>
              <a:rPr lang="pt-BR" sz="2800" dirty="0"/>
              <a:t>→ possíveis </a:t>
            </a:r>
            <a:r>
              <a:rPr lang="pt-BR" sz="2800" i="1" dirty="0" err="1"/>
              <a:t>outliers</a:t>
            </a:r>
            <a:r>
              <a:rPr lang="pt-BR" sz="2800" dirty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Mede quantos desvios-padrão um valor está distante da média da distribuição.</a:t>
                </a:r>
              </a:p>
              <a:p>
                <a:r>
                  <a:rPr lang="pt-BR" dirty="0"/>
                  <a:t>Assume que os dados seguem uma distribuição semelhante à normal.</a:t>
                </a:r>
              </a:p>
              <a:p>
                <a:r>
                  <a:rPr lang="pt-BR" dirty="0"/>
                  <a:t>99.7% dos valores estão dentro do intervalo de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Assim, assume-se que valores maiores do que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são possíveis </a:t>
                </a:r>
                <a:r>
                  <a:rPr lang="pt-BR" i="1" dirty="0" err="1"/>
                  <a:t>outliers</a:t>
                </a:r>
                <a:r>
                  <a:rPr lang="pt-BR" dirty="0"/>
                  <a:t>, pois são valores raros.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  <a:blipFill rotWithShape="0">
                <a:blip r:embed="rId2"/>
                <a:stretch>
                  <a:fillRect l="-1914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Z Scores (Z Value) &amp; Z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5346"/>
          <a:stretch/>
        </p:blipFill>
        <p:spPr bwMode="auto">
          <a:xfrm>
            <a:off x="415636" y="2288566"/>
            <a:ext cx="4771506" cy="38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Z-score de um valor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é calculado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indica a distância até a média: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→ valor igual à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→ 1 desvio-padrão acima da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 → 2 desvios-padrão abaixo da média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  <a:blipFill rotWithShape="0">
                <a:blip r:embed="rId2"/>
                <a:stretch>
                  <a:fillRect l="-2099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Master NIR Outlier Detection in Food Manufactu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0317"/>
          <a:stretch/>
        </p:blipFill>
        <p:spPr bwMode="auto">
          <a:xfrm>
            <a:off x="127462" y="2366123"/>
            <a:ext cx="5968538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Z-score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(include='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').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np.abs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stats.zscore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 = (</a:t>
            </a: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&gt; 3).</a:t>
            </a:r>
            <a:r>
              <a:rPr lang="pt-BR" dirty="0" err="1">
                <a:latin typeface="Consolas" panose="020B0609020204030204" pitchFamily="49" charset="0"/>
              </a:rPr>
              <a:t>any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axis</a:t>
            </a:r>
            <a:r>
              <a:rPr lang="pt-BR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df_outliers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8873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0D2E-90CD-0147-9BD4-AEFA3D9C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</a:t>
            </a:r>
            <a:r>
              <a:rPr lang="pt-BR" dirty="0" err="1"/>
              <a:t>boxplot</a:t>
            </a:r>
            <a:r>
              <a:rPr lang="pt-BR" dirty="0"/>
              <a:t>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405BC-BEC5-E7AB-3253-7C4A1055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23171" cy="5032375"/>
          </a:xfrm>
        </p:spPr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Robusto a valores extremos, pois usa </a:t>
            </a:r>
            <a:r>
              <a:rPr lang="pt-BR" dirty="0" err="1"/>
              <a:t>quantis</a:t>
            </a:r>
            <a:r>
              <a:rPr lang="pt-BR" dirty="0"/>
              <a:t> e não média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mesmo com distribuições assimétricas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Fácil de interpretar visualmente (</a:t>
            </a:r>
            <a:r>
              <a:rPr lang="pt-BR" i="1" dirty="0" err="1"/>
              <a:t>boxplots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assume nenhuma distribuição específica dos dados, i.e., independente da forma da distribuição</a:t>
            </a:r>
          </a:p>
          <a:p>
            <a:r>
              <a:rPr lang="pt-BR" dirty="0"/>
              <a:t>Desvantagens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falhar em distribuições multimodais (vários picos)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fator 1.5 é empírico e pode não ser ideal em todos os contextos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Em conjuntos de dados grandes, pode definir muitos pontos como outliers ou não mostrar o verdadeiro intervalo dos dados em conjuntos menores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Ineficaz para conjuntos de dados pequenos, pois não representam a distribuição com precisão</a:t>
            </a:r>
          </a:p>
        </p:txBody>
      </p:sp>
    </p:spTree>
    <p:extLst>
      <p:ext uri="{BB962C8B-B14F-4D97-AF65-F5344CB8AC3E}">
        <p14:creationId xmlns:p14="http://schemas.microsoft.com/office/powerpoint/2010/main" val="257282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11E60-97D7-DBC9-9FE6-EB1069DF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8CC6-79E6-492B-E81B-EF9B20BF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Z-score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Funciona bem quando os dados seguem uma distribuição aproximadamente normal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Permite comparar atributos em escalas diferentes (dados são padronizados)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Simples de calcular e interpretar</a:t>
                </a:r>
              </a:p>
              <a:p>
                <a:r>
                  <a:rPr lang="pt-BR" dirty="0"/>
                  <a:t>Desvantagens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Sensível a outliers, pois média e desvio-padrão são afetados por valores extremos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Não funciona bem com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Pode gerar muitos falsos positivos em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Parâmetros são necessários: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da população devem ser conhecidos.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/>
                  <a:t>Caso contrário, devem ser usadas estimativas da amostra, o que pode ser um problema com </a:t>
                </a:r>
                <a:r>
                  <a:rPr lang="pt-BR" i="1" dirty="0" err="1"/>
                  <a:t>datasets</a:t>
                </a:r>
                <a:r>
                  <a:rPr lang="pt-BR" dirty="0"/>
                  <a:t> pequenos.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  <a:blipFill>
                <a:blip r:embed="rId3"/>
                <a:stretch>
                  <a:fillRect l="-97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511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F632-6282-292B-2F7F-A488A69B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métodos para detecção de </a:t>
            </a:r>
            <a:r>
              <a:rPr lang="pt-BR" i="1" dirty="0"/>
              <a:t>outliers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AFE1-4AE2-748B-0989-60E24E26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1825624"/>
            <a:ext cx="6085113" cy="5032375"/>
          </a:xfrm>
        </p:spPr>
        <p:txBody>
          <a:bodyPr/>
          <a:lstStyle/>
          <a:p>
            <a:r>
              <a:rPr lang="pt-BR" dirty="0"/>
              <a:t>Além de IQR e z-score, existem técnicas mais avançadas para detectar outliers, especialmente em dados complexos, multidimensionais ou não gaussianos.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algortimos</a:t>
            </a:r>
            <a:r>
              <a:rPr lang="en-US" dirty="0"/>
              <a:t> de ML: Isolation Forest, Local Outlier Factor, One-Class SVM, Autoencoders.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: </a:t>
            </a:r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Combina </a:t>
            </a:r>
            <a:r>
              <a:rPr lang="pt-BR" i="1" dirty="0" err="1"/>
              <a:t>boxplot</a:t>
            </a:r>
            <a:r>
              <a:rPr lang="pt-BR" dirty="0"/>
              <a:t> com densidade, destacando assimetrias.</a:t>
            </a:r>
            <a:endParaRPr lang="en-US" dirty="0"/>
          </a:p>
        </p:txBody>
      </p:sp>
      <p:pic>
        <p:nvPicPr>
          <p:cNvPr id="2050" name="Picture 2" descr="How to Interpret Violin Charts - LabXchange">
            <a:extLst>
              <a:ext uri="{FF2B5EF4-FFF2-40B4-BE49-F238E27FC236}">
                <a16:creationId xmlns:a16="http://schemas.microsoft.com/office/drawing/2014/main" id="{11364164-7F4D-03F3-93C9-6F600D1D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24" r="4667" b="5324"/>
          <a:stretch>
            <a:fillRect/>
          </a:stretch>
        </p:blipFill>
        <p:spPr bwMode="auto">
          <a:xfrm>
            <a:off x="304801" y="1997205"/>
            <a:ext cx="5387743" cy="40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a distância interquartil (IQR)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Q1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].quantile(0.25)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Q3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].quantile(0.75)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IQR = Q3 - Q1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df_sem_outliers_iqr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~((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&lt; (Q1 - 1.5 * IQR)) |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&gt; (Q3 + 1.5 * IQR))).any(axis=1)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 </a:t>
            </a:r>
            <a:r>
              <a:rPr lang="en-US" sz="2000" dirty="0">
                <a:latin typeface="Consolas" panose="020B0609020204030204" pitchFamily="49" charset="0"/>
              </a:rPr>
              <a:t>’any(axis=1)’ 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se qualquer coluna daquela linha for </a:t>
            </a:r>
            <a:r>
              <a:rPr lang="pt-BR" sz="2000" i="1" dirty="0"/>
              <a:t>outlier</a:t>
            </a:r>
            <a:r>
              <a:rPr lang="pt-BR" sz="2000" dirty="0"/>
              <a:t> (i.e., </a:t>
            </a:r>
            <a:r>
              <a:rPr lang="pt-BR" sz="2000" dirty="0" err="1"/>
              <a:t>True</a:t>
            </a:r>
            <a:r>
              <a:rPr lang="pt-BR" sz="2000" dirty="0"/>
              <a:t>). Assim, mantemos o dataset com o mesmo número de linhas.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2A6C-BECC-337A-4393-0CFA0419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2037-52C7-5E4B-D1EC-81E4B34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F7DF-7AAA-4712-251C-F085B778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Z-score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np.abs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stats.zscore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], </a:t>
            </a:r>
            <a:r>
              <a:rPr lang="en-US" sz="2200" dirty="0" err="1">
                <a:latin typeface="Consolas" panose="020B0609020204030204" pitchFamily="49" charset="0"/>
              </a:rPr>
              <a:t>nan_policy</a:t>
            </a:r>
            <a:r>
              <a:rPr lang="en-US" sz="2200" dirty="0">
                <a:latin typeface="Consolas" panose="020B0609020204030204" pitchFamily="49" charset="0"/>
              </a:rPr>
              <a:t>='omit'))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df_sem_outliers_z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[(</a:t>
            </a: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&lt; 3).all(axis=1)]</a:t>
            </a:r>
          </a:p>
          <a:p>
            <a:pPr marL="457200" lvl="1" indent="0">
              <a:buNone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b="1" dirty="0"/>
              <a:t>OBS.1</a:t>
            </a:r>
            <a:r>
              <a:rPr lang="pt-BR" sz="2000" dirty="0"/>
              <a:t>: Ignora valores </a:t>
            </a:r>
            <a:r>
              <a:rPr lang="pt-BR" sz="2000" dirty="0" err="1"/>
              <a:t>NaN</a:t>
            </a:r>
            <a:r>
              <a:rPr lang="pt-BR" sz="2000" dirty="0"/>
              <a:t> no cálculo da média e do desvio padrão.</a:t>
            </a:r>
            <a:endParaRPr lang="en-US" sz="22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/>
              <a:t>OBS.2</a:t>
            </a:r>
            <a:r>
              <a:rPr lang="en-US" sz="2000" dirty="0"/>
              <a:t>: </a:t>
            </a:r>
            <a:r>
              <a:rPr lang="en-US" sz="2200" dirty="0">
                <a:latin typeface="Consolas" panose="020B0609020204030204" pitchFamily="49" charset="0"/>
              </a:rPr>
              <a:t>‘all(axis=1)’ </a:t>
            </a:r>
            <a:r>
              <a:rPr lang="en-US" sz="2000" dirty="0"/>
              <a:t>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somente se todas as colunas daquela linha tiverem </a:t>
            </a:r>
            <a:r>
              <a:rPr lang="pt-BR" dirty="0"/>
              <a:t>|z| &lt; 3, i.e., </a:t>
            </a:r>
            <a:r>
              <a:rPr lang="pt-BR" sz="2000" dirty="0"/>
              <a:t>se qualquer variável da linha for </a:t>
            </a:r>
            <a:r>
              <a:rPr lang="pt-BR" sz="2000" i="1" dirty="0"/>
              <a:t>outlier</a:t>
            </a:r>
            <a:r>
              <a:rPr lang="pt-BR" sz="2000" dirty="0"/>
              <a:t>, a linha inteira é removida.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8984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F4E2-A953-BA95-B11A-4967A894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pic>
        <p:nvPicPr>
          <p:cNvPr id="2050" name="Picture 2" descr="Correlation vs causation - don't let them fool you - Aspect Market Research">
            <a:extLst>
              <a:ext uri="{FF2B5EF4-FFF2-40B4-BE49-F238E27FC236}">
                <a16:creationId xmlns:a16="http://schemas.microsoft.com/office/drawing/2014/main" id="{BDA73783-9421-1C6B-DEFC-9B139838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4" y="2028143"/>
            <a:ext cx="5247961" cy="371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relation is not causation">
            <a:extLst>
              <a:ext uri="{FF2B5EF4-FFF2-40B4-BE49-F238E27FC236}">
                <a16:creationId xmlns:a16="http://schemas.microsoft.com/office/drawing/2014/main" id="{60AD3142-014A-6193-D629-4BB0A9D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9" y="2028143"/>
            <a:ext cx="5449877" cy="3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F8E73-552B-AEF7-1615-B0220AB98277}"/>
              </a:ext>
            </a:extLst>
          </p:cNvPr>
          <p:cNvSpPr txBox="1"/>
          <p:nvPr/>
        </p:nvSpPr>
        <p:spPr>
          <a:xfrm>
            <a:off x="2042299" y="5799364"/>
            <a:ext cx="8107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Importante!</a:t>
            </a:r>
          </a:p>
          <a:p>
            <a:pPr algn="ctr"/>
            <a:r>
              <a:rPr lang="en-US" sz="2800" b="1" dirty="0" err="1"/>
              <a:t>Correlação</a:t>
            </a:r>
            <a:r>
              <a:rPr lang="en-US" sz="2800" b="1" dirty="0"/>
              <a:t> </a:t>
            </a:r>
            <a:r>
              <a:rPr lang="en-US" sz="2800" b="1" dirty="0" err="1"/>
              <a:t>não</a:t>
            </a:r>
            <a:r>
              <a:rPr lang="en-US" sz="2800" b="1" dirty="0"/>
              <a:t> </a:t>
            </a:r>
            <a:r>
              <a:rPr lang="en-US" sz="2800" b="1" dirty="0" err="1"/>
              <a:t>implica</a:t>
            </a:r>
            <a:r>
              <a:rPr lang="en-US" sz="2800" b="1" dirty="0"/>
              <a:t> </a:t>
            </a:r>
            <a:r>
              <a:rPr lang="en-US" sz="2800" b="1" dirty="0" err="1"/>
              <a:t>causalidade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474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6" y="1825624"/>
            <a:ext cx="6446720" cy="5032375"/>
          </a:xfrm>
        </p:spPr>
        <p:txBody>
          <a:bodyPr>
            <a:normAutofit/>
          </a:bodyPr>
          <a:lstStyle/>
          <a:p>
            <a:r>
              <a:rPr lang="pt-BR" dirty="0"/>
              <a:t>Objetivo</a:t>
            </a:r>
            <a:r>
              <a:rPr lang="en-US" dirty="0"/>
              <a:t>: </a:t>
            </a:r>
            <a:r>
              <a:rPr lang="pt-BR" dirty="0"/>
              <a:t>descobrir padrões e estruturas escondidas nos dados.</a:t>
            </a:r>
          </a:p>
          <a:p>
            <a:r>
              <a:rPr lang="pt-BR" dirty="0"/>
              <a:t>Relações entre variáveis revelam: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agrupamentos naturais</a:t>
            </a:r>
          </a:p>
          <a:p>
            <a:r>
              <a:rPr lang="pt-BR" dirty="0"/>
              <a:t>Ao analisar relações, podemos responder: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que realmente influencia o target?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Essa variável faz sentido nesse contexto?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 comportamento é esperado ou estranho?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8F25E-9273-70BA-8BC7-B1661FAB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2"/>
          <a:stretch>
            <a:fillRect/>
          </a:stretch>
        </p:blipFill>
        <p:spPr>
          <a:xfrm>
            <a:off x="320460" y="2134267"/>
            <a:ext cx="2386946" cy="2656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A51A9-BCCC-5A49-03E1-C5592016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/>
          <a:stretch>
            <a:fillRect/>
          </a:stretch>
        </p:blipFill>
        <p:spPr>
          <a:xfrm>
            <a:off x="2867117" y="2134267"/>
            <a:ext cx="2386946" cy="2656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32EA1-4326-D179-08AF-928B6FFB0A14}"/>
              </a:ext>
            </a:extLst>
          </p:cNvPr>
          <p:cNvSpPr txBox="1"/>
          <p:nvPr/>
        </p:nvSpPr>
        <p:spPr>
          <a:xfrm>
            <a:off x="933633" y="4925317"/>
            <a:ext cx="4320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Exemplo: encontrar relações como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Preço do carro ↑ conforme potência 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Consumo ↓ conforme peso ↑</a:t>
            </a:r>
          </a:p>
        </p:txBody>
      </p:sp>
    </p:spTree>
    <p:extLst>
      <p:ext uri="{BB962C8B-B14F-4D97-AF65-F5344CB8AC3E}">
        <p14:creationId xmlns:p14="http://schemas.microsoft.com/office/powerpoint/2010/main" val="655645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832F-101E-1A13-A85A-D928756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1C39-DBCC-4B6B-AEB6-37BD2459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6C59-6F7E-3A93-19A9-B256361B5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343" y="1825624"/>
            <a:ext cx="6718861" cy="5032375"/>
          </a:xfrm>
        </p:spPr>
        <p:txBody>
          <a:bodyPr>
            <a:normAutofit/>
          </a:bodyPr>
          <a:lstStyle/>
          <a:p>
            <a:r>
              <a:rPr lang="pt-BR" dirty="0"/>
              <a:t>Relações entre variáveis ajudam 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selecionar atributos relevantes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atributos redundantes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Duas ou mais variáveis independentes (atributos) estão altamente correlacionadas entre si, afetando negativamente a predição dos modelos de ML.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escolher modelos de ML adequados</a:t>
            </a:r>
          </a:p>
          <a:p>
            <a:r>
              <a:rPr lang="pt-BR" dirty="0"/>
              <a:t>Para analisar essas relações usamos: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Matriz de correlação (</a:t>
            </a:r>
            <a:r>
              <a:rPr lang="pt-BR" i="1" dirty="0" err="1"/>
              <a:t>heatmap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Diagrama de dispersão (</a:t>
            </a:r>
            <a:r>
              <a:rPr lang="pt-BR" i="1" dirty="0" err="1"/>
              <a:t>scatterplot</a:t>
            </a:r>
            <a:r>
              <a:rPr lang="pt-BR" dirty="0"/>
              <a:t>)</a:t>
            </a:r>
          </a:p>
        </p:txBody>
      </p:sp>
      <p:pic>
        <p:nvPicPr>
          <p:cNvPr id="1026" name="Picture 2" descr="Scatter Plot - Quality Improvement - ELFT">
            <a:extLst>
              <a:ext uri="{FF2B5EF4-FFF2-40B4-BE49-F238E27FC236}">
                <a16:creationId xmlns:a16="http://schemas.microsoft.com/office/drawing/2014/main" id="{51E70FD3-0A6B-B27E-DEEE-883A831C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4" y="1690688"/>
            <a:ext cx="4156365" cy="254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B6A24E24-E32D-BA54-4C89-5894031B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93" y="4348460"/>
            <a:ext cx="2985185" cy="24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74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 (</a:t>
            </a:r>
            <a:r>
              <a:rPr lang="pt-BR" i="1" dirty="0" err="1"/>
              <a:t>heatmap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O </a:t>
                </a:r>
                <a:r>
                  <a:rPr lang="pt-BR" i="1" dirty="0" err="1"/>
                  <a:t>heatmap</a:t>
                </a:r>
                <a:r>
                  <a:rPr lang="pt-BR" dirty="0"/>
                  <a:t> mostra, de forma visual, o grau de </a:t>
                </a:r>
                <a:r>
                  <a:rPr lang="pt-BR" b="1" dirty="0"/>
                  <a:t>relação linear</a:t>
                </a:r>
                <a:r>
                  <a:rPr lang="pt-BR" dirty="0"/>
                  <a:t> entre pares de variáveis numéricas.</a:t>
                </a:r>
              </a:p>
              <a:p>
                <a:r>
                  <a:rPr lang="pt-BR" dirty="0"/>
                  <a:t>Cada elemento da matriz é calculado usando-se o coeficiente de correlação de Pearson: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Valores variam de −1 a +1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+1 </a:t>
                </a:r>
                <a:r>
                  <a:rPr lang="pt-BR" dirty="0"/>
                  <a:t>→ relação linear positiva forte: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à medida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aumenta.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−1 </a:t>
                </a:r>
                <a:r>
                  <a:rPr lang="pt-BR" dirty="0"/>
                  <a:t>→ relação linear negativa forte: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enquanto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diminui.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0 </a:t>
                </a:r>
                <a:r>
                  <a:rPr lang="pt-BR" dirty="0"/>
                  <a:t>→ nenhuma </a:t>
                </a:r>
                <a:r>
                  <a:rPr lang="pt-BR" b="1" dirty="0"/>
                  <a:t>relação linear </a:t>
                </a:r>
                <a:r>
                  <a:rPr lang="pt-BR" dirty="0"/>
                  <a:t>entre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Valores negativos são chamados de </a:t>
                </a:r>
                <a:r>
                  <a:rPr lang="pt-BR" dirty="0" err="1"/>
                  <a:t>anti-correlação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  <a:blipFill>
                <a:blip r:embed="rId3"/>
                <a:stretch>
                  <a:fillRect l="-927" t="-1937"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82FD-3BF2-6050-A02E-9CBB3217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Pearson</a:t>
            </a:r>
          </a:p>
        </p:txBody>
      </p:sp>
      <p:pic>
        <p:nvPicPr>
          <p:cNvPr id="4098" name="Picture 2" descr="Pearson correlation coefficient - Wikipedia">
            <a:extLst>
              <a:ext uri="{FF2B5EF4-FFF2-40B4-BE49-F238E27FC236}">
                <a16:creationId xmlns:a16="http://schemas.microsoft.com/office/drawing/2014/main" id="{CAC5840A-55EB-73F3-FDFB-546B6FDD3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/>
          <a:stretch>
            <a:fillRect/>
          </a:stretch>
        </p:blipFill>
        <p:spPr bwMode="auto">
          <a:xfrm>
            <a:off x="0" y="2348059"/>
            <a:ext cx="6868886" cy="3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noProof="0" dirty="0"/>
                  <a:t>Se ruído aumenta, então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Uma variável não fornece informação sobre a outra.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não depende da inclinação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Inclinações mais ou menos acentuadas resultam no mesmo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r>
                  <a:rPr lang="pt-BR" noProof="0" dirty="0"/>
                  <a:t>O coeficiente de Pearson,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noProof="0" dirty="0"/>
                  <a:t> é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 se a correlação é não-linear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Mesmo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noProof="0" dirty="0"/>
                  <a:t> sendo uma função não linear de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noProof="0" dirty="0"/>
                  <a:t> (e.g.,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noProof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noProof="0" dirty="0"/>
                  <a:t>),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será 0.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0 se não existe relação linear.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  <a:blipFill>
                <a:blip r:embed="rId3"/>
                <a:stretch>
                  <a:fillRect l="-2105" t="-1937" r="-1287" b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54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9883-84D1-FA96-B952-8AC395BB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que</a:t>
            </a:r>
            <a:r>
              <a:rPr lang="en-US" dirty="0"/>
              <a:t> serve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noProof="0" dirty="0"/>
                  <a:t>Identificar variáveis fortemente (linearmente) relacionadas.</a:t>
                </a:r>
              </a:p>
              <a:p>
                <a:r>
                  <a:rPr lang="pt-BR" noProof="0" dirty="0"/>
                  <a:t>Detectar </a:t>
                </a:r>
                <a:r>
                  <a:rPr lang="pt-BR" noProof="0" dirty="0" err="1"/>
                  <a:t>multicolinearidade</a:t>
                </a:r>
                <a:r>
                  <a:rPr lang="pt-BR" noProof="0" dirty="0"/>
                  <a:t> (</a:t>
                </a:r>
                <a14:m>
                  <m:oMath xmlns:m="http://schemas.openxmlformats.org/officeDocument/2006/math"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noProof="0" dirty="0"/>
                  <a:t>redundância).</a:t>
                </a:r>
              </a:p>
              <a:p>
                <a:r>
                  <a:rPr lang="pt-BR" noProof="0" dirty="0"/>
                  <a:t>Apoiar seleção de atributos.</a:t>
                </a:r>
              </a:p>
              <a:p>
                <a:r>
                  <a:rPr lang="pt-BR" noProof="0" dirty="0"/>
                  <a:t>Levantar hipóteses sobre relações entre variáveis.</a:t>
                </a:r>
              </a:p>
              <a:p>
                <a:r>
                  <a:rPr lang="pt-BR" b="1" noProof="0" dirty="0"/>
                  <a:t>Limitações</a:t>
                </a:r>
                <a:endParaRPr lang="pt-BR" i="1" noProof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sensível a </a:t>
                </a:r>
                <a:r>
                  <a:rPr lang="pt-BR" i="1" noProof="0" dirty="0"/>
                  <a:t>outliers</a:t>
                </a:r>
                <a:r>
                  <a:rPr lang="pt-BR" noProof="0" dirty="0"/>
                  <a:t> por usar a média em seu cálculo.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Não mostra a forma da relação e, portanto, não indica se a relação é não-linear.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noProof="0" dirty="0"/>
                  <a:t>Devemos analisar visualmente (</a:t>
                </a:r>
                <a:r>
                  <a:rPr lang="pt-BR" i="1" noProof="0" dirty="0" err="1"/>
                  <a:t>scatter</a:t>
                </a:r>
                <a:r>
                  <a:rPr lang="pt-BR" i="1" noProof="0" dirty="0"/>
                  <a:t> </a:t>
                </a:r>
                <a:r>
                  <a:rPr lang="pt-BR" i="1" noProof="0" dirty="0" err="1"/>
                  <a:t>plot</a:t>
                </a:r>
                <a:r>
                  <a:rPr lang="pt-BR" noProof="0" dirty="0"/>
                  <a:t>) e/ou com outro coeficiente (</a:t>
                </a:r>
                <a:r>
                  <a:rPr lang="pt-BR" noProof="0" dirty="0" err="1"/>
                  <a:t>Spearman</a:t>
                </a:r>
                <a:r>
                  <a:rPr lang="pt-BR" noProof="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  <a:blipFill>
                <a:blip r:embed="rId3"/>
                <a:stretch>
                  <a:fillRect l="-1583" t="-2663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FB7141BA-7A53-E764-1EA5-DD59A435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2142368"/>
            <a:ext cx="4571955" cy="37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75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E0D7-7904-F48C-5797-BC36691A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39B8-A712-091C-3351-616505FE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que</a:t>
            </a:r>
            <a:r>
              <a:rPr lang="en-US" dirty="0"/>
              <a:t> serve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6590D-CF1C-1F01-2B95-9F8DE8CC6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noProof="0" dirty="0"/>
                  <a:t>Identificar variáveis fortemente (linearmente) relacionadas.</a:t>
                </a:r>
              </a:p>
              <a:p>
                <a:r>
                  <a:rPr lang="pt-BR" noProof="0" dirty="0"/>
                  <a:t>Detectar </a:t>
                </a:r>
                <a:r>
                  <a:rPr lang="pt-BR" noProof="0" dirty="0" err="1"/>
                  <a:t>multicolinearidade</a:t>
                </a:r>
                <a:r>
                  <a:rPr lang="pt-BR" noProof="0" dirty="0"/>
                  <a:t> (</a:t>
                </a:r>
                <a14:m>
                  <m:oMath xmlns:m="http://schemas.openxmlformats.org/officeDocument/2006/math"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noProof="0" dirty="0"/>
                  <a:t>redundância).</a:t>
                </a:r>
              </a:p>
              <a:p>
                <a:r>
                  <a:rPr lang="pt-BR" noProof="0" dirty="0"/>
                  <a:t>Apoiar seleção de atributos.</a:t>
                </a:r>
              </a:p>
              <a:p>
                <a:r>
                  <a:rPr lang="pt-BR" noProof="0" dirty="0"/>
                  <a:t>Levantar hipóteses sobre relações entre variáveis.</a:t>
                </a:r>
              </a:p>
              <a:p>
                <a:r>
                  <a:rPr lang="pt-BR" b="1" noProof="0" dirty="0"/>
                  <a:t>Limitações</a:t>
                </a:r>
                <a:endParaRPr lang="pt-BR" i="1" noProof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sensível a </a:t>
                </a:r>
                <a:r>
                  <a:rPr lang="pt-BR" i="1" noProof="0" dirty="0"/>
                  <a:t>outliers</a:t>
                </a:r>
                <a:r>
                  <a:rPr lang="pt-BR" noProof="0" dirty="0"/>
                  <a:t> por usar a média em seu cálculo.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Não mostra a forma da relação e, portanto, não indica se a relação é não-linear.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noProof="0" dirty="0"/>
                  <a:t>Devemos analisar visualmente (</a:t>
                </a:r>
                <a:r>
                  <a:rPr lang="pt-BR" i="1" noProof="0" dirty="0" err="1"/>
                  <a:t>scatter</a:t>
                </a:r>
                <a:r>
                  <a:rPr lang="pt-BR" i="1" noProof="0" dirty="0"/>
                  <a:t> </a:t>
                </a:r>
                <a:r>
                  <a:rPr lang="pt-BR" i="1" noProof="0" dirty="0" err="1"/>
                  <a:t>plot</a:t>
                </a:r>
                <a:r>
                  <a:rPr lang="pt-BR" noProof="0" dirty="0"/>
                  <a:t>) e/ou com outro coeficiente (</a:t>
                </a:r>
                <a:r>
                  <a:rPr lang="pt-BR" noProof="0" dirty="0" err="1"/>
                  <a:t>Spearman</a:t>
                </a:r>
                <a:r>
                  <a:rPr lang="pt-BR" noProof="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6590D-CF1C-1F01-2B95-9F8DE8CC6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  <a:blipFill>
                <a:blip r:embed="rId3"/>
                <a:stretch>
                  <a:fillRect l="-1583" t="-2663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3FBC82AF-2E13-0BD3-44DE-26B7A716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2142368"/>
            <a:ext cx="4571955" cy="37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32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E9F0-AC36-F712-3BF0-F6662437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Spearman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Mede a relação </a:t>
                </a:r>
                <a:r>
                  <a:rPr lang="pt-BR" b="1" dirty="0"/>
                  <a:t>monotônica</a:t>
                </a:r>
                <a:r>
                  <a:rPr lang="pt-BR" dirty="0"/>
                  <a:t> entre as variáveis.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Mede se quando uma variável sobe, a outra também sobe ou desce, independentemente se é em linha reta ou curva.</a:t>
                </a:r>
              </a:p>
              <a:p>
                <a:r>
                  <a:rPr lang="pt-BR" dirty="0"/>
                  <a:t>Aceita dados ordinais: pode ser usada com dados que não são números exatos, mas têm uma ordem.</a:t>
                </a:r>
              </a:p>
              <a:p>
                <a:r>
                  <a:rPr lang="pt-BR" dirty="0"/>
                  <a:t>Valor próximo de 0 se a relação for não-monotônica, i.e., se ela mudar de direção (e.g.,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Menos sensível a </a:t>
                </a:r>
                <a:r>
                  <a:rPr lang="pt-BR" i="1" dirty="0"/>
                  <a:t>outliers</a:t>
                </a:r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  <a:blipFill>
                <a:blip r:embed="rId2"/>
                <a:stretch>
                  <a:fillRect l="-1833" t="-2663" r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Spearman's Rank-Order Correlation - A guide to when to use it, what it does  and what the assumptions are.">
            <a:extLst>
              <a:ext uri="{FF2B5EF4-FFF2-40B4-BE49-F238E27FC236}">
                <a16:creationId xmlns:a16="http://schemas.microsoft.com/office/drawing/2014/main" id="{A28BC1D1-2988-7440-3A03-FD9B700D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1570945"/>
            <a:ext cx="55816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pearman's Rank Correlation Explained: Learn How It Works">
            <a:extLst>
              <a:ext uri="{FF2B5EF4-FFF2-40B4-BE49-F238E27FC236}">
                <a16:creationId xmlns:a16="http://schemas.microsoft.com/office/drawing/2014/main" id="{C3A4F52E-9BF0-A016-B484-AB1133E85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6" b="11516"/>
          <a:stretch>
            <a:fillRect/>
          </a:stretch>
        </p:blipFill>
        <p:spPr bwMode="auto">
          <a:xfrm>
            <a:off x="185056" y="3666445"/>
            <a:ext cx="5652479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52435-F189-5982-C576-31AD00637DF7}"/>
              </a:ext>
            </a:extLst>
          </p:cNvPr>
          <p:cNvSpPr txBox="1"/>
          <p:nvPr/>
        </p:nvSpPr>
        <p:spPr>
          <a:xfrm>
            <a:off x="185057" y="5934670"/>
            <a:ext cx="5581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os dados crescem em formato de curva (exponencial, logarítmica), o Pearson dará um valor baixo, mas o </a:t>
            </a:r>
            <a:r>
              <a:rPr lang="pt-BR" dirty="0" err="1"/>
              <a:t>Spearman</a:t>
            </a:r>
            <a:r>
              <a:rPr lang="pt-BR" dirty="0"/>
              <a:t> dará 1.0.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19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46970" cy="5032375"/>
          </a:xfrm>
        </p:spPr>
        <p:txBody>
          <a:bodyPr>
            <a:normAutofit/>
          </a:bodyPr>
          <a:lstStyle/>
          <a:p>
            <a:r>
              <a:rPr lang="pt-BR" dirty="0"/>
              <a:t>Mostra a relação direta entre duas variáveis, ponto a ponto, revelando padrões que números não mostram.</a:t>
            </a:r>
          </a:p>
          <a:p>
            <a:r>
              <a:rPr lang="pt-BR" dirty="0"/>
              <a:t>Permite visualizar: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 (</a:t>
            </a:r>
            <a:r>
              <a:rPr lang="en-US" dirty="0" err="1"/>
              <a:t>positiva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)</a:t>
            </a:r>
            <a:r>
              <a:rPr lang="pt-BR" dirty="0"/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relações não-lineares,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clusters</a:t>
            </a:r>
            <a:r>
              <a:rPr lang="pt-BR" dirty="0"/>
              <a:t> (i.e., grupos) 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Outliers</a:t>
            </a:r>
          </a:p>
        </p:txBody>
      </p:sp>
      <p:pic>
        <p:nvPicPr>
          <p:cNvPr id="9218" name="Picture 2" descr="How to Make a Scatter Plot: A Comprehensive Guide">
            <a:extLst>
              <a:ext uri="{FF2B5EF4-FFF2-40B4-BE49-F238E27FC236}">
                <a16:creationId xmlns:a16="http://schemas.microsoft.com/office/drawing/2014/main" id="{ADF2052A-9AFC-08F1-6CF9-FD881390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33016" r="8177" b="7142"/>
          <a:stretch>
            <a:fillRect/>
          </a:stretch>
        </p:blipFill>
        <p:spPr bwMode="auto">
          <a:xfrm>
            <a:off x="5290457" y="3810345"/>
            <a:ext cx="6585857" cy="29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04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9112-F964-BA26-EF07-7FFBF225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C371-9129-299B-0280-1F8F36782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Limitações: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para poucas variáveis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Difícil de escalar para alta dimensionalidade (20 variáveis → 190 pares possíveis)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ficar poluído em </a:t>
            </a:r>
            <a:r>
              <a:rPr lang="pt-BR" i="1" dirty="0" err="1"/>
              <a:t>datasets</a:t>
            </a:r>
            <a:r>
              <a:rPr lang="pt-BR" dirty="0"/>
              <a:t> grandes</a:t>
            </a:r>
            <a:endParaRPr lang="pt-BR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322600-47b9-44f6-86ef-c87c87ba6e8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3FE09A98904B92A9D00A38127206" ma:contentTypeVersion="18" ma:contentTypeDescription="Create a new document." ma:contentTypeScope="" ma:versionID="11a5ff7d3abb0f60f17ce3cc5ebd283c">
  <xsd:schema xmlns:xsd="http://www.w3.org/2001/XMLSchema" xmlns:xs="http://www.w3.org/2001/XMLSchema" xmlns:p="http://schemas.microsoft.com/office/2006/metadata/properties" xmlns:ns3="10322600-47b9-44f6-86ef-c87c87ba6e82" xmlns:ns4="026c264a-64f6-48aa-bde0-8bf9e5064f89" targetNamespace="http://schemas.microsoft.com/office/2006/metadata/properties" ma:root="true" ma:fieldsID="b3fd21d8c5002fa22959d5df3145c663" ns3:_="" ns4:_="">
    <xsd:import namespace="10322600-47b9-44f6-86ef-c87c87ba6e82"/>
    <xsd:import namespace="026c264a-64f6-48aa-bde0-8bf9e506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22600-47b9-44f6-86ef-c87c87ba6e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c264a-64f6-48aa-bde0-8bf9e506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D40479-F249-4189-A98B-7BF4A8E8CB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B04486-FAE2-4DEC-9B10-3189AEF48EE8}">
  <ds:schemaRefs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26c264a-64f6-48aa-bde0-8bf9e5064f89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0322600-47b9-44f6-86ef-c87c87ba6e8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E5C6A9C-16CF-4693-891A-204951DC87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322600-47b9-44f6-86ef-c87c87ba6e82"/>
    <ds:schemaRef ds:uri="026c264a-64f6-48aa-bde0-8bf9e506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10237</TotalTime>
  <Words>4153</Words>
  <Application>Microsoft Office PowerPoint</Application>
  <PresentationFormat>Widescreen</PresentationFormat>
  <Paragraphs>468</Paragraphs>
  <Slides>56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Vantagens e desvantagens: boxplot (IQR)</vt:lpstr>
      <vt:lpstr>Vantagens e desvantagens: Z-score</vt:lpstr>
      <vt:lpstr>Outros métodos para detecção de outliers</vt:lpstr>
      <vt:lpstr>Como remover outliers?</vt:lpstr>
      <vt:lpstr>Como remover outliers?</vt:lpstr>
      <vt:lpstr>Relação entre variáveis</vt:lpstr>
      <vt:lpstr>Relação entre variáveis</vt:lpstr>
      <vt:lpstr>Relação entre variáveis</vt:lpstr>
      <vt:lpstr>PowerPoint Presentation</vt:lpstr>
      <vt:lpstr>Matriz de correlação (heatmap)</vt:lpstr>
      <vt:lpstr>Correlação de Pearson</vt:lpstr>
      <vt:lpstr>Para que serve a matriz de correlação?</vt:lpstr>
      <vt:lpstr>Para que serve a matriz de correlação?</vt:lpstr>
      <vt:lpstr>Correlação de Spearman</vt:lpstr>
      <vt:lpstr>Diagrama de dispersão (scatter plot)</vt:lpstr>
      <vt:lpstr>Diagrama de dispersão (scatter plot)</vt:lpstr>
      <vt:lpstr>Sweetviz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1958</cp:revision>
  <dcterms:created xsi:type="dcterms:W3CDTF">2020-01-20T13:50:05Z</dcterms:created>
  <dcterms:modified xsi:type="dcterms:W3CDTF">2026-01-26T16:08:31Z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0x010100A6553FE09A98904B92A9D00A38127206</vt:lpwstr>
  </property>
</Properties>
</file>